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68" r:id="rId14"/>
    <p:sldId id="276" r:id="rId15"/>
    <p:sldId id="275" r:id="rId16"/>
    <p:sldId id="270" r:id="rId17"/>
    <p:sldId id="271" r:id="rId18"/>
    <p:sldId id="269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DE041-C24E-F644-8F08-81676375175F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63333-686C-1B41-8C72-8AFAD7DE5B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5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ECD5-515E-4817-8A06-1D2ED2C83850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 userDrawn="1"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59F4-DDCB-41FF-83F5-A48440F36FA7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 userDrawn="1"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6348-D703-428C-A1C4-7D6796EF5F41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1919-1B5F-4141-B613-3E5C6008A186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2427-B1DD-49E6-9F05-DE0F1467D7DC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CA7B5-8BC9-491C-A887-7C3E7ED947D8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8ED0-40F2-434C-A848-B92581875164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437F-F4F9-44A9-B4D3-9191CA04E889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E59-01D0-4537-B876-7E5EC75B028D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2E49-18A1-40BC-BA5D-5A2EC8FDDF15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3DA4-3B24-449B-95CA-514EB7E30A99}" type="datetime4">
              <a:rPr lang="en-US" smtClean="0"/>
              <a:pPr/>
              <a:t>March 26,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42120D2-3948-4F8F-BE5D-E7E7D97880B2}" type="datetime4">
              <a:rPr lang="en-US" smtClean="0"/>
              <a:pPr/>
              <a:t>March 26, 2015</a:t>
            </a:fld>
            <a:endParaRPr lang="en-US" dirty="0" err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0846" y="2011164"/>
            <a:ext cx="6134752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Lesson 25</a:t>
            </a:r>
            <a:br>
              <a:rPr lang="en-US" dirty="0" smtClean="0"/>
            </a:br>
            <a:r>
              <a:rPr lang="en-US" i="1" u="sng" dirty="0" smtClean="0"/>
              <a:t>Objective: </a:t>
            </a:r>
            <a:r>
              <a:rPr lang="en-US" dirty="0" smtClean="0"/>
              <a:t>Divide a whole  number by a unit fraction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743" y="502412"/>
            <a:ext cx="4898971" cy="570897"/>
          </a:xfrm>
        </p:spPr>
        <p:txBody>
          <a:bodyPr/>
          <a:lstStyle/>
          <a:p>
            <a:r>
              <a:rPr lang="en-US" dirty="0" smtClean="0"/>
              <a:t>By the end of the lesson, I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780" y="5831646"/>
            <a:ext cx="5283747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25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5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d</a:t>
            </a:r>
            <a:r>
              <a:rPr lang="en-US" sz="2400" u="sng" dirty="0">
                <a:solidFill>
                  <a:srgbClr val="FFFF00"/>
                </a:solidFill>
              </a:rPr>
              <a:t>. If she puts </a:t>
            </a:r>
            <a:r>
              <a:rPr lang="en-US" sz="2400" u="sng" dirty="0" smtClean="0">
                <a:solidFill>
                  <a:srgbClr val="FFFF00"/>
                </a:solidFill>
              </a:rPr>
              <a:t>1/3 </a:t>
            </a:r>
            <a:r>
              <a:rPr lang="en-US" sz="2400" u="sng" dirty="0">
                <a:solidFill>
                  <a:srgbClr val="FFFF00"/>
                </a:solidFill>
              </a:rPr>
              <a:t>pound in each bag, how many bags can she </a:t>
            </a:r>
            <a:r>
              <a:rPr lang="en-US" sz="2400" u="sng" dirty="0" smtClean="0">
                <a:solidFill>
                  <a:srgbClr val="FFFF00"/>
                </a:solidFill>
              </a:rPr>
              <a:t>make</a:t>
            </a:r>
            <a:r>
              <a:rPr lang="en-US" sz="2400" u="sng" dirty="0">
                <a:solidFill>
                  <a:srgbClr val="FFFF00"/>
                </a:solidFill>
              </a:rPr>
              <a:t>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634867"/>
            <a:ext cx="4635500" cy="355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900" y="3822700"/>
            <a:ext cx="3035300" cy="800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43498" y="2051503"/>
            <a:ext cx="4597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(model with paper rectangle first)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58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e</a:t>
            </a:r>
            <a:r>
              <a:rPr lang="en-US" sz="2400" u="sng" dirty="0">
                <a:solidFill>
                  <a:srgbClr val="FFFF00"/>
                </a:solidFill>
              </a:rPr>
              <a:t>. If she puts </a:t>
            </a:r>
            <a:r>
              <a:rPr lang="en-US" sz="2400" u="sng" dirty="0" smtClean="0">
                <a:solidFill>
                  <a:srgbClr val="FFFF00"/>
                </a:solidFill>
              </a:rPr>
              <a:t>1/4 </a:t>
            </a:r>
            <a:r>
              <a:rPr lang="en-US" sz="2400" u="sng" dirty="0">
                <a:solidFill>
                  <a:srgbClr val="FFFF00"/>
                </a:solidFill>
              </a:rPr>
              <a:t>pound in each bag, how many bags can she </a:t>
            </a:r>
            <a:r>
              <a:rPr lang="en-US" sz="2400" u="sng" dirty="0" smtClean="0">
                <a:solidFill>
                  <a:srgbClr val="FFFF00"/>
                </a:solidFill>
              </a:rPr>
              <a:t>make</a:t>
            </a:r>
            <a:r>
              <a:rPr lang="en-US" sz="2400" u="sng" dirty="0">
                <a:solidFill>
                  <a:srgbClr val="FFFF00"/>
                </a:solidFill>
              </a:rPr>
              <a:t>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28" y="2949501"/>
            <a:ext cx="4635500" cy="281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581" y="3759200"/>
            <a:ext cx="2781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5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Jenny’s problems show us some patterns! Can you see them?!?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3266912" cy="3733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2 ÷ 2 = 1</a:t>
            </a:r>
          </a:p>
          <a:p>
            <a:r>
              <a:rPr lang="en-US" sz="3600" dirty="0" smtClean="0"/>
              <a:t>2 ÷ </a:t>
            </a:r>
            <a:r>
              <a:rPr lang="en-US" sz="3600" dirty="0" smtClean="0"/>
              <a:t>1 = 2</a:t>
            </a:r>
          </a:p>
          <a:p>
            <a:r>
              <a:rPr lang="en-US" sz="3600" dirty="0" smtClean="0"/>
              <a:t>2 ÷ ½ = 4</a:t>
            </a:r>
          </a:p>
          <a:p>
            <a:r>
              <a:rPr lang="en-US" sz="3600" dirty="0" smtClean="0"/>
              <a:t>2 ÷ ⅓ = 6</a:t>
            </a:r>
          </a:p>
          <a:p>
            <a:r>
              <a:rPr lang="en-US" sz="3600" dirty="0" smtClean="0"/>
              <a:t>2 ÷ ¼ = 8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825750" y="1621743"/>
            <a:ext cx="363244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 smtClean="0">
                <a:solidFill>
                  <a:srgbClr val="FFFF00"/>
                </a:solidFill>
              </a:rPr>
              <a:t>Do you notice…? </a:t>
            </a:r>
          </a:p>
          <a:p>
            <a:r>
              <a:rPr lang="en-US" sz="2000" b="1" dirty="0" smtClean="0">
                <a:solidFill>
                  <a:srgbClr val="FFFF00"/>
                </a:solidFill>
              </a:rPr>
              <a:t>We start with </a:t>
            </a:r>
            <a:r>
              <a:rPr lang="en-US" sz="2000" b="1" dirty="0" smtClean="0">
                <a:solidFill>
                  <a:srgbClr val="FFFF00"/>
                </a:solidFill>
              </a:rPr>
              <a:t>2 pounds each time, but then it </a:t>
            </a:r>
            <a:r>
              <a:rPr lang="en-US" sz="2000" b="1" dirty="0">
                <a:solidFill>
                  <a:srgbClr val="FFFF00"/>
                </a:solidFill>
              </a:rPr>
              <a:t>is being </a:t>
            </a:r>
            <a:r>
              <a:rPr lang="en-US" sz="2000" b="1" dirty="0" smtClean="0">
                <a:solidFill>
                  <a:srgbClr val="FFFF00"/>
                </a:solidFill>
              </a:rPr>
              <a:t>divided by a smaller </a:t>
            </a:r>
            <a:r>
              <a:rPr lang="en-US" sz="2000" b="1" dirty="0">
                <a:solidFill>
                  <a:srgbClr val="FFFF00"/>
                </a:solidFill>
              </a:rPr>
              <a:t>and smaller </a:t>
            </a:r>
            <a:r>
              <a:rPr lang="en-US" sz="2000" b="1" dirty="0" smtClean="0">
                <a:solidFill>
                  <a:srgbClr val="FFFF00"/>
                </a:solidFill>
              </a:rPr>
              <a:t>unit.</a:t>
            </a:r>
          </a:p>
          <a:p>
            <a:r>
              <a:rPr lang="en-US" sz="2000" b="1" dirty="0" smtClean="0">
                <a:solidFill>
                  <a:srgbClr val="FFFF00"/>
                </a:solidFill>
              </a:rPr>
              <a:t>The </a:t>
            </a:r>
            <a:r>
              <a:rPr lang="en-US" sz="2000" b="1" dirty="0">
                <a:solidFill>
                  <a:srgbClr val="FFFF00"/>
                </a:solidFill>
              </a:rPr>
              <a:t>answer is getting larger and larger. </a:t>
            </a:r>
            <a:endParaRPr lang="en-US" sz="2000" b="1" dirty="0">
              <a:solidFill>
                <a:srgbClr val="FFFF00"/>
              </a:solidFill>
              <a:latin typeface="Wingdings"/>
            </a:endParaRPr>
          </a:p>
          <a:p>
            <a:endParaRPr lang="en-US" sz="2000" b="1" dirty="0" smtClean="0">
              <a:solidFill>
                <a:srgbClr val="FFFF00"/>
              </a:solidFill>
              <a:latin typeface="Wingdings"/>
            </a:endParaRPr>
          </a:p>
          <a:p>
            <a:r>
              <a:rPr lang="en-US" sz="2000" b="1" dirty="0" smtClean="0">
                <a:solidFill>
                  <a:srgbClr val="FFFF00"/>
                </a:solidFill>
              </a:rPr>
              <a:t>When </a:t>
            </a:r>
            <a:r>
              <a:rPr lang="en-US" sz="2000" b="1" dirty="0">
                <a:solidFill>
                  <a:srgbClr val="FFFF00"/>
                </a:solidFill>
              </a:rPr>
              <a:t>the 2 pounds is divided into smaller units, then the answer is bigger</a:t>
            </a:r>
            <a:r>
              <a:rPr lang="en-US" sz="2000" b="1" dirty="0" smtClean="0">
                <a:solidFill>
                  <a:srgbClr val="FFFF00"/>
                </a:solidFill>
              </a:rPr>
              <a:t>.</a:t>
            </a:r>
          </a:p>
          <a:p>
            <a:endParaRPr lang="en-US" sz="2000" b="1" dirty="0">
              <a:solidFill>
                <a:srgbClr val="FFFF00"/>
              </a:solidFill>
            </a:endParaRPr>
          </a:p>
          <a:p>
            <a:r>
              <a:rPr lang="en-US" sz="2000" b="1" dirty="0" smtClean="0">
                <a:solidFill>
                  <a:srgbClr val="FFFF00"/>
                </a:solidFill>
              </a:rPr>
              <a:t>WHY????? 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2568" y="2168954"/>
            <a:ext cx="23463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When we cut a whole into smaller parts, then we’ll get more parts. </a:t>
            </a:r>
            <a:endParaRPr lang="en-US" b="1" dirty="0">
              <a:solidFill>
                <a:srgbClr val="FFC000"/>
              </a:solidFill>
              <a:latin typeface="Wingdings"/>
            </a:endParaRPr>
          </a:p>
          <a:p>
            <a:endParaRPr lang="en-US" b="1" dirty="0" smtClean="0">
              <a:solidFill>
                <a:srgbClr val="FFC000"/>
              </a:solidFill>
              <a:latin typeface="Wingdings"/>
            </a:endParaRPr>
          </a:p>
          <a:p>
            <a:r>
              <a:rPr lang="en-US" b="1" dirty="0" smtClean="0">
                <a:solidFill>
                  <a:srgbClr val="FFC000"/>
                </a:solidFill>
              </a:rPr>
              <a:t>The </a:t>
            </a:r>
            <a:r>
              <a:rPr lang="en-US" b="1" dirty="0">
                <a:solidFill>
                  <a:srgbClr val="FFC000"/>
                </a:solidFill>
              </a:rPr>
              <a:t>more units we split from one whole, then the more parts we’ll have. That’s why the quotient is becoming larger. </a:t>
            </a:r>
          </a:p>
        </p:txBody>
      </p:sp>
    </p:spTree>
    <p:extLst>
      <p:ext uri="{BB962C8B-B14F-4D97-AF65-F5344CB8AC3E}">
        <p14:creationId xmlns:p14="http://schemas.microsoft.com/office/powerpoint/2010/main" val="70743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02976"/>
            <a:ext cx="684402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>
                <a:solidFill>
                  <a:srgbClr val="FFFF00"/>
                </a:solidFill>
              </a:rPr>
              <a:t>a. If this is </a:t>
            </a:r>
            <a:r>
              <a:rPr lang="en-US" sz="2400" u="sng" dirty="0" smtClean="0">
                <a:solidFill>
                  <a:srgbClr val="FFFF00"/>
                </a:solidFill>
              </a:rPr>
              <a:t>1/2 </a:t>
            </a:r>
            <a:r>
              <a:rPr lang="en-US" sz="2400" u="sng" dirty="0">
                <a:solidFill>
                  <a:srgbClr val="FFFF00"/>
                </a:solidFill>
              </a:rPr>
              <a:t>the number she needs to make pecan pies, how </a:t>
            </a:r>
            <a:r>
              <a:rPr lang="en-US" sz="2400" u="sng" dirty="0" smtClean="0">
                <a:solidFill>
                  <a:srgbClr val="FFFF00"/>
                </a:solidFill>
              </a:rPr>
              <a:t>many </a:t>
            </a:r>
            <a:r>
              <a:rPr lang="en-US" sz="2400" u="sng" dirty="0">
                <a:solidFill>
                  <a:srgbClr val="FFFF00"/>
                </a:solidFill>
              </a:rPr>
              <a:t>pounds will she need?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08037" y="2630467"/>
            <a:ext cx="5799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Two is half of what number?</a:t>
            </a:r>
          </a:p>
          <a:p>
            <a:endParaRPr lang="en-US" sz="2400" dirty="0"/>
          </a:p>
          <a:p>
            <a:r>
              <a:rPr lang="en-US" sz="2400" dirty="0" smtClean="0"/>
              <a:t>Give me the division sentence</a:t>
            </a:r>
            <a:r>
              <a:rPr lang="en-US" dirty="0" smtClean="0"/>
              <a:t>. (Be careful!)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69478" y="3881713"/>
            <a:ext cx="4382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2</a:t>
            </a:r>
            <a:r>
              <a:rPr lang="en-US" sz="3200" dirty="0" smtClean="0"/>
              <a:t> x 2 </a:t>
            </a:r>
            <a:r>
              <a:rPr lang="en-US" sz="3200" dirty="0" smtClean="0"/>
              <a:t>= </a:t>
            </a:r>
            <a:r>
              <a:rPr lang="en-US" sz="3200" dirty="0" smtClean="0"/>
              <a:t>4 OR ½ x 4 = 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514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6196" y="1325305"/>
            <a:ext cx="6100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Let’s try to write a division expression for this whole number situation…. 4 x ____ = 8</a:t>
            </a:r>
          </a:p>
          <a:p>
            <a:r>
              <a:rPr lang="en-US" sz="2400" dirty="0" smtClean="0"/>
              <a:t>What would the complete division sentence be?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901841" y="2110135"/>
            <a:ext cx="133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8 ÷ 4 = 2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5799" y="3610696"/>
            <a:ext cx="61001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Now try the same process with ½ x ___ = 2</a:t>
            </a:r>
          </a:p>
          <a:p>
            <a:r>
              <a:rPr lang="en-US" sz="2400" dirty="0" smtClean="0"/>
              <a:t>Give me the division expression with the answer.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42251" y="4580881"/>
            <a:ext cx="29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</a:t>
            </a:r>
            <a:r>
              <a:rPr lang="en-US" sz="2400" dirty="0" smtClean="0"/>
              <a:t> ÷ ½ = 4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805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76" y="2617939"/>
            <a:ext cx="3420269" cy="28997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1202976"/>
            <a:ext cx="684402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>
                <a:solidFill>
                  <a:srgbClr val="FFFF00"/>
                </a:solidFill>
              </a:rPr>
              <a:t>a. If this is </a:t>
            </a:r>
            <a:r>
              <a:rPr lang="en-US" sz="2400" u="sng" dirty="0" smtClean="0">
                <a:solidFill>
                  <a:srgbClr val="FFFF00"/>
                </a:solidFill>
              </a:rPr>
              <a:t>1/2 </a:t>
            </a:r>
            <a:r>
              <a:rPr lang="en-US" sz="2400" u="sng" dirty="0">
                <a:solidFill>
                  <a:srgbClr val="FFFF00"/>
                </a:solidFill>
              </a:rPr>
              <a:t>the number she needs to make pecan pies, how </a:t>
            </a:r>
            <a:r>
              <a:rPr lang="en-US" sz="2400" u="sng" dirty="0" smtClean="0">
                <a:solidFill>
                  <a:srgbClr val="FFFF00"/>
                </a:solidFill>
              </a:rPr>
              <a:t>many </a:t>
            </a:r>
            <a:r>
              <a:rPr lang="en-US" sz="2400" u="sng" dirty="0">
                <a:solidFill>
                  <a:srgbClr val="FFFF00"/>
                </a:solidFill>
              </a:rPr>
              <a:t>pounds will she need?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8510" y="2956142"/>
            <a:ext cx="360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is the whole unit in this story?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75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8681" y="1167199"/>
            <a:ext cx="749405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b</a:t>
            </a:r>
            <a:r>
              <a:rPr lang="en-US" sz="2400" u="sng" dirty="0">
                <a:solidFill>
                  <a:srgbClr val="FFFF00"/>
                </a:solidFill>
              </a:rPr>
              <a:t>. If this is </a:t>
            </a:r>
            <a:r>
              <a:rPr lang="en-US" sz="2400" u="sng" dirty="0" smtClean="0">
                <a:solidFill>
                  <a:srgbClr val="FFFF00"/>
                </a:solidFill>
              </a:rPr>
              <a:t>1/3 </a:t>
            </a:r>
            <a:r>
              <a:rPr lang="en-US" sz="2400" u="sng" dirty="0">
                <a:solidFill>
                  <a:srgbClr val="FFFF00"/>
                </a:solidFill>
              </a:rPr>
              <a:t>the number she needs to make pecan pies, how </a:t>
            </a:r>
            <a:r>
              <a:rPr lang="en-US" sz="2400" u="sng" dirty="0" smtClean="0">
                <a:solidFill>
                  <a:srgbClr val="FFFF00"/>
                </a:solidFill>
              </a:rPr>
              <a:t>many </a:t>
            </a:r>
            <a:r>
              <a:rPr lang="en-US" sz="2400" u="sng" dirty="0">
                <a:solidFill>
                  <a:srgbClr val="FFFF00"/>
                </a:solidFill>
              </a:rPr>
              <a:t>pounds will she need?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799" y="2854718"/>
            <a:ext cx="3860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8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65820" y="1317430"/>
            <a:ext cx="5892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c. If this is 1/4 the number she needs to make pecan pies, how </a:t>
            </a:r>
            <a:r>
              <a:rPr lang="en-US" sz="2400" u="sng" dirty="0" smtClean="0">
                <a:solidFill>
                  <a:srgbClr val="FFFF00"/>
                </a:solidFill>
              </a:rPr>
              <a:t>many </a:t>
            </a:r>
            <a:r>
              <a:rPr lang="en-US" sz="2400" u="sng" dirty="0" smtClean="0">
                <a:solidFill>
                  <a:srgbClr val="FFFF00"/>
                </a:solidFill>
              </a:rPr>
              <a:t>pounds will she need? </a:t>
            </a:r>
            <a:endParaRPr lang="en-US" sz="2400" u="sng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731" y="6075123"/>
            <a:ext cx="184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Skip this maybe?!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0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56642"/>
            <a:ext cx="7772400" cy="178440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200" dirty="0" err="1"/>
              <a:t>Tien</a:t>
            </a:r>
            <a:r>
              <a:rPr lang="en-US" sz="3200" dirty="0"/>
              <a:t> wants to cut </a:t>
            </a:r>
            <a:r>
              <a:rPr lang="en-US" sz="3200" dirty="0" smtClean="0"/>
              <a:t>¼ foot </a:t>
            </a:r>
            <a:r>
              <a:rPr lang="en-US" sz="3200" dirty="0"/>
              <a:t>lengths from a board that is 5 feet long. How many boards can he cut?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429000"/>
            <a:ext cx="5727700" cy="287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94" y="2808340"/>
            <a:ext cx="30861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6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Work on Problem Set 25.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25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8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fractions as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25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02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234112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25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3036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25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3965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 </a:t>
            </a:r>
            <a:r>
              <a:rPr lang="en-US" dirty="0" smtClean="0"/>
              <a:t>fractions by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9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54648"/>
            <a:ext cx="7772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label on a </a:t>
            </a:r>
            <a:r>
              <a:rPr lang="en-US" sz="3200" dirty="0" smtClean="0"/>
              <a:t>0.118 L </a:t>
            </a:r>
            <a:r>
              <a:rPr lang="en-US" sz="3200" dirty="0"/>
              <a:t>bottle of cough syrup recommends a dose of 10 mL for children aged 6 to 10 years. How many </a:t>
            </a:r>
            <a:r>
              <a:rPr lang="en-US" sz="3200" dirty="0" smtClean="0"/>
              <a:t>10 mL </a:t>
            </a:r>
            <a:r>
              <a:rPr lang="en-US" sz="3200" dirty="0"/>
              <a:t>doses are in the bottle?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69" y="3586755"/>
            <a:ext cx="3303866" cy="13504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625" y="5366547"/>
            <a:ext cx="3460451" cy="12636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9851" y="3452478"/>
            <a:ext cx="4208130" cy="156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2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>
                <a:solidFill>
                  <a:srgbClr val="FFFF00"/>
                </a:solidFill>
              </a:rPr>
              <a:t>a. If Jenny puts 2 pounds in each bag, how many bags can </a:t>
            </a:r>
          </a:p>
          <a:p>
            <a:r>
              <a:rPr lang="en-US" sz="2400" u="sng" dirty="0">
                <a:solidFill>
                  <a:srgbClr val="FFFF00"/>
                </a:solidFill>
              </a:rPr>
              <a:t>she make? </a:t>
            </a:r>
            <a:endParaRPr lang="en-US" sz="2400" u="sng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Work with your partner to write a division sentence that explains your thinking.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How many bags of </a:t>
            </a:r>
            <a:r>
              <a:rPr lang="en-US" sz="2400" dirty="0" smtClean="0">
                <a:solidFill>
                  <a:srgbClr val="FFFF00"/>
                </a:solidFill>
              </a:rPr>
              <a:t>pecans </a:t>
            </a:r>
            <a:r>
              <a:rPr lang="en-US" sz="2400" dirty="0" smtClean="0">
                <a:solidFill>
                  <a:srgbClr val="FFFF00"/>
                </a:solidFill>
              </a:rPr>
              <a:t>can she make?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85224" y="3124314"/>
            <a:ext cx="34698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 ÷ 2 = 1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318062" y="4282960"/>
            <a:ext cx="34698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 bag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5034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b</a:t>
            </a:r>
            <a:r>
              <a:rPr lang="en-US" sz="2400" u="sng" dirty="0">
                <a:solidFill>
                  <a:srgbClr val="FFFF00"/>
                </a:solidFill>
              </a:rPr>
              <a:t>. If she puts 1 pound in each bag, how many bags can she </a:t>
            </a:r>
          </a:p>
          <a:p>
            <a:r>
              <a:rPr lang="en-US" sz="2400" u="sng" dirty="0">
                <a:solidFill>
                  <a:srgbClr val="FFFF00"/>
                </a:solidFill>
              </a:rPr>
              <a:t>make? </a:t>
            </a:r>
            <a:endParaRPr lang="en-US" sz="2400" u="sng" dirty="0" smtClean="0">
              <a:solidFill>
                <a:srgbClr val="FFFF00"/>
              </a:solidFill>
            </a:endParaRPr>
          </a:p>
          <a:p>
            <a:endParaRPr lang="en-US" sz="2400" u="sng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Write a division sentence for this situation and solve.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Answer the question in a complete sentence.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85224" y="3124314"/>
            <a:ext cx="34698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 ÷ 1 = 2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541344" y="4282960"/>
            <a:ext cx="424652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She can make 2 bags.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3961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c</a:t>
            </a:r>
            <a:r>
              <a:rPr lang="en-US" sz="2400" u="sng" dirty="0">
                <a:solidFill>
                  <a:srgbClr val="FFFF00"/>
                </a:solidFill>
              </a:rPr>
              <a:t>. If she puts </a:t>
            </a:r>
            <a:r>
              <a:rPr lang="en-US" sz="2400" u="sng" dirty="0" smtClean="0">
                <a:solidFill>
                  <a:srgbClr val="FFFF00"/>
                </a:solidFill>
              </a:rPr>
              <a:t>1/2 </a:t>
            </a:r>
            <a:r>
              <a:rPr lang="en-US" sz="2400" u="sng" dirty="0">
                <a:solidFill>
                  <a:srgbClr val="FFFF00"/>
                </a:solidFill>
              </a:rPr>
              <a:t>pound in each bag, how many bags can she </a:t>
            </a:r>
            <a:r>
              <a:rPr lang="en-US" sz="2400" u="sng" dirty="0" smtClean="0">
                <a:solidFill>
                  <a:srgbClr val="FFFF00"/>
                </a:solidFill>
              </a:rPr>
              <a:t>make</a:t>
            </a:r>
            <a:r>
              <a:rPr lang="en-US" sz="2400" u="sng" dirty="0">
                <a:solidFill>
                  <a:srgbClr val="FFFF00"/>
                </a:solidFill>
              </a:rPr>
              <a:t>? </a:t>
            </a:r>
          </a:p>
          <a:p>
            <a:endParaRPr lang="en-US" sz="2400" u="sng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What would this division sentence look like?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Will the answer be more or less than 2?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Let’s use a rectangular piece of paper to show this!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95075" y="3124314"/>
            <a:ext cx="73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 ÷ ½ = 2</a:t>
            </a:r>
          </a:p>
          <a:p>
            <a:r>
              <a:rPr lang="en-US" sz="3200" dirty="0" smtClean="0"/>
              <a:t>* It is like asking how many halves are in 2.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3049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20507"/>
            <a:ext cx="73509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Jenny buys 2 pounds of pecans. </a:t>
            </a:r>
          </a:p>
          <a:p>
            <a:r>
              <a:rPr lang="en-US" sz="2400" u="sng" dirty="0" smtClean="0">
                <a:solidFill>
                  <a:srgbClr val="FFFF00"/>
                </a:solidFill>
              </a:rPr>
              <a:t>c</a:t>
            </a:r>
            <a:r>
              <a:rPr lang="en-US" sz="2400" u="sng" dirty="0">
                <a:solidFill>
                  <a:srgbClr val="FFFF00"/>
                </a:solidFill>
              </a:rPr>
              <a:t>. If she puts </a:t>
            </a:r>
            <a:r>
              <a:rPr lang="en-US" sz="2400" u="sng" dirty="0" smtClean="0">
                <a:solidFill>
                  <a:srgbClr val="FFFF00"/>
                </a:solidFill>
              </a:rPr>
              <a:t>1/2 </a:t>
            </a:r>
            <a:r>
              <a:rPr lang="en-US" sz="2400" u="sng" dirty="0">
                <a:solidFill>
                  <a:srgbClr val="FFFF00"/>
                </a:solidFill>
              </a:rPr>
              <a:t>pound in each bag, how many bags can she </a:t>
            </a:r>
            <a:r>
              <a:rPr lang="en-US" sz="2400" u="sng" dirty="0" smtClean="0">
                <a:solidFill>
                  <a:srgbClr val="FFFF00"/>
                </a:solidFill>
              </a:rPr>
              <a:t>make</a:t>
            </a:r>
            <a:r>
              <a:rPr lang="en-US" sz="2400" u="sng" dirty="0">
                <a:solidFill>
                  <a:srgbClr val="FFFF00"/>
                </a:solidFill>
              </a:rPr>
              <a:t>? 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Let me model this with a tape </a:t>
            </a:r>
            <a:r>
              <a:rPr lang="en-US" sz="2400" dirty="0" smtClean="0">
                <a:solidFill>
                  <a:srgbClr val="FFFF00"/>
                </a:solidFill>
              </a:rPr>
              <a:t>diagram and a number line.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113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45" y="3227901"/>
            <a:ext cx="4064000" cy="335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135" y="4373849"/>
            <a:ext cx="27813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9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1220" y="469548"/>
            <a:ext cx="3646980" cy="4646560"/>
          </a:xfrm>
        </p:spPr>
        <p:txBody>
          <a:bodyPr>
            <a:normAutofit/>
          </a:bodyPr>
          <a:lstStyle/>
          <a:p>
            <a:r>
              <a:rPr lang="en-US" dirty="0"/>
              <a:t>There are 4 halves in 2 wholes. </a:t>
            </a:r>
            <a:r>
              <a:rPr lang="en-US" dirty="0" smtClean="0"/>
              <a:t>She </a:t>
            </a:r>
            <a:r>
              <a:rPr lang="en-US" dirty="0"/>
              <a:t>can make 4 bags. But how can we be sure 4 halves is correct? How do we check a division problem? By what do we need to multiply the quotient?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is the quotient?</a:t>
            </a:r>
          </a:p>
          <a:p>
            <a:r>
              <a:rPr lang="en-US" dirty="0" smtClean="0"/>
              <a:t>What is the divisor?</a:t>
            </a:r>
          </a:p>
          <a:p>
            <a:endParaRPr lang="en-US" dirty="0"/>
          </a:p>
          <a:p>
            <a:r>
              <a:rPr lang="en-US" dirty="0" smtClean="0"/>
              <a:t>What would our checking expression be?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10" y="1417638"/>
            <a:ext cx="4064000" cy="3352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1220" y="5175946"/>
            <a:ext cx="34698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4 x ½ = 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2710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Pop.thmx</Template>
  <TotalTime>389</TotalTime>
  <Words>909</Words>
  <Application>Microsoft Office PowerPoint</Application>
  <PresentationFormat>On-screen Show (4:3)</PresentationFormat>
  <Paragraphs>135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Urban Pop</vt:lpstr>
      <vt:lpstr>Lesson 25 Objective: Divide a whole  number by a unit fraction</vt:lpstr>
      <vt:lpstr>Write fractions as decimals</vt:lpstr>
      <vt:lpstr>Multiply fractions by decimals</vt:lpstr>
      <vt:lpstr>Application problem</vt:lpstr>
      <vt:lpstr>Problem 1</vt:lpstr>
      <vt:lpstr>Problem 1</vt:lpstr>
      <vt:lpstr>Problem 1</vt:lpstr>
      <vt:lpstr>Problem 1</vt:lpstr>
      <vt:lpstr>Problem 1</vt:lpstr>
      <vt:lpstr>Problem 1</vt:lpstr>
      <vt:lpstr>Problem 1</vt:lpstr>
      <vt:lpstr>Jenny’s problems show us some patterns! Can you see them?!?</vt:lpstr>
      <vt:lpstr>Problem 2</vt:lpstr>
      <vt:lpstr>Problem 2</vt:lpstr>
      <vt:lpstr>Problem 2</vt:lpstr>
      <vt:lpstr>Problem 2</vt:lpstr>
      <vt:lpstr>Problem 2</vt:lpstr>
      <vt:lpstr>Problem 3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25 Objective: Divide a whole  number by a unit fraction</dc:title>
  <dc:creator>Keely Clauson</dc:creator>
  <cp:lastModifiedBy>Keely Clauson</cp:lastModifiedBy>
  <cp:revision>11</cp:revision>
  <dcterms:created xsi:type="dcterms:W3CDTF">2015-03-26T10:35:53Z</dcterms:created>
  <dcterms:modified xsi:type="dcterms:W3CDTF">2015-03-26T20:31:42Z</dcterms:modified>
</cp:coreProperties>
</file>